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530" r:id="rId5"/>
    <p:sldId id="565" r:id="rId6"/>
    <p:sldId id="568" r:id="rId7"/>
    <p:sldId id="570" r:id="rId8"/>
    <p:sldId id="569" r:id="rId9"/>
    <p:sldId id="277" r:id="rId10"/>
    <p:sldId id="571" r:id="rId11"/>
    <p:sldId id="294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Boergers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B55"/>
    <a:srgbClr val="3333FF"/>
    <a:srgbClr val="FFFFFF"/>
    <a:srgbClr val="6AC34D"/>
    <a:srgbClr val="5A5655"/>
    <a:srgbClr val="008CC2"/>
    <a:srgbClr val="AC2957"/>
    <a:srgbClr val="63B246"/>
    <a:srgbClr val="F89900"/>
    <a:srgbClr val="006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8E013-8E90-4C71-945A-466792B655CB}" v="191" dt="2021-02-26T15:57:01.683"/>
    <p1510:client id="{36B05164-E707-6E43-9299-A6679EF8A61A}" v="1" dt="2021-02-26T14:08:44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k Sharp" userId="d90bf66f-41fa-4a48-aaf2-94eada820784" providerId="ADAL" clId="{1B18E013-8E90-4C71-945A-466792B655CB}"/>
    <pc:docChg chg="custSel modSld">
      <pc:chgData name="Erick Sharp" userId="d90bf66f-41fa-4a48-aaf2-94eada820784" providerId="ADAL" clId="{1B18E013-8E90-4C71-945A-466792B655CB}" dt="2021-02-26T15:57:01.683" v="182" actId="20577"/>
      <pc:docMkLst>
        <pc:docMk/>
      </pc:docMkLst>
      <pc:sldChg chg="delSp mod">
        <pc:chgData name="Erick Sharp" userId="d90bf66f-41fa-4a48-aaf2-94eada820784" providerId="ADAL" clId="{1B18E013-8E90-4C71-945A-466792B655CB}" dt="2021-02-26T15:56:30.571" v="178" actId="478"/>
        <pc:sldMkLst>
          <pc:docMk/>
          <pc:sldMk cId="3801454445" sldId="568"/>
        </pc:sldMkLst>
        <pc:spChg chg="del">
          <ac:chgData name="Erick Sharp" userId="d90bf66f-41fa-4a48-aaf2-94eada820784" providerId="ADAL" clId="{1B18E013-8E90-4C71-945A-466792B655CB}" dt="2021-02-26T15:56:30.571" v="178" actId="478"/>
          <ac:spMkLst>
            <pc:docMk/>
            <pc:sldMk cId="3801454445" sldId="568"/>
            <ac:spMk id="4" creationId="{B1B8E8E9-C84B-3B47-811B-3B3A07309F52}"/>
          </ac:spMkLst>
        </pc:spChg>
      </pc:sldChg>
      <pc:sldChg chg="modSp mod modNotesTx">
        <pc:chgData name="Erick Sharp" userId="d90bf66f-41fa-4a48-aaf2-94eada820784" providerId="ADAL" clId="{1B18E013-8E90-4C71-945A-466792B655CB}" dt="2021-02-26T15:57:01.683" v="182" actId="20577"/>
        <pc:sldMkLst>
          <pc:docMk/>
          <pc:sldMk cId="2315848312" sldId="571"/>
        </pc:sldMkLst>
        <pc:graphicFrameChg chg="mod modGraphic">
          <ac:chgData name="Erick Sharp" userId="d90bf66f-41fa-4a48-aaf2-94eada820784" providerId="ADAL" clId="{1B18E013-8E90-4C71-945A-466792B655CB}" dt="2021-02-26T15:57:01.683" v="182" actId="20577"/>
          <ac:graphicFrameMkLst>
            <pc:docMk/>
            <pc:sldMk cId="2315848312" sldId="571"/>
            <ac:graphicFrameMk id="5" creationId="{3D228245-95BF-164C-BE7F-8932933A285F}"/>
          </ac:graphicFrameMkLst>
        </pc:graphicFrameChg>
      </pc:sldChg>
    </pc:docChg>
  </pc:docChgLst>
  <pc:docChgLst>
    <pc:chgData name="Dale Beech" userId="cf915aaf-29a3-4bc2-911e-e5fc3fe3c4ef" providerId="ADAL" clId="{36B05164-E707-6E43-9299-A6679EF8A61A}"/>
    <pc:docChg chg="modSld">
      <pc:chgData name="Dale Beech" userId="cf915aaf-29a3-4bc2-911e-e5fc3fe3c4ef" providerId="ADAL" clId="{36B05164-E707-6E43-9299-A6679EF8A61A}" dt="2021-02-26T14:08:44.017" v="0" actId="767"/>
      <pc:docMkLst>
        <pc:docMk/>
      </pc:docMkLst>
      <pc:sldChg chg="addSp modSp">
        <pc:chgData name="Dale Beech" userId="cf915aaf-29a3-4bc2-911e-e5fc3fe3c4ef" providerId="ADAL" clId="{36B05164-E707-6E43-9299-A6679EF8A61A}" dt="2021-02-26T14:08:44.017" v="0" actId="767"/>
        <pc:sldMkLst>
          <pc:docMk/>
          <pc:sldMk cId="1914729423" sldId="277"/>
        </pc:sldMkLst>
        <pc:spChg chg="add mod">
          <ac:chgData name="Dale Beech" userId="cf915aaf-29a3-4bc2-911e-e5fc3fe3c4ef" providerId="ADAL" clId="{36B05164-E707-6E43-9299-A6679EF8A61A}" dt="2021-02-26T14:08:44.017" v="0" actId="767"/>
          <ac:spMkLst>
            <pc:docMk/>
            <pc:sldMk cId="1914729423" sldId="277"/>
            <ac:spMk id="5" creationId="{4F6556DA-BE3B-BA41-97EB-FDB00F5326D2}"/>
          </ac:spMkLst>
        </pc:spChg>
      </pc:sldChg>
    </pc:docChg>
  </pc:docChgLst>
  <pc:docChgLst>
    <pc:chgData name="Hemant Khurana" userId="7e3f7111-3097-4070-b76e-ad51ffb591a6" providerId="ADAL" clId="{4F11C98E-D124-9144-8894-65663E77FE53}"/>
    <pc:docChg chg="modSld">
      <pc:chgData name="Hemant Khurana" userId="7e3f7111-3097-4070-b76e-ad51ffb591a6" providerId="ADAL" clId="{4F11C98E-D124-9144-8894-65663E77FE53}" dt="2021-02-17T06:49:15.726" v="0" actId="22"/>
      <pc:docMkLst>
        <pc:docMk/>
      </pc:docMkLst>
      <pc:sldChg chg="addSp">
        <pc:chgData name="Hemant Khurana" userId="7e3f7111-3097-4070-b76e-ad51ffb591a6" providerId="ADAL" clId="{4F11C98E-D124-9144-8894-65663E77FE53}" dt="2021-02-17T06:49:15.726" v="0" actId="22"/>
        <pc:sldMkLst>
          <pc:docMk/>
          <pc:sldMk cId="3801454445" sldId="568"/>
        </pc:sldMkLst>
        <pc:spChg chg="add">
          <ac:chgData name="Hemant Khurana" userId="7e3f7111-3097-4070-b76e-ad51ffb591a6" providerId="ADAL" clId="{4F11C98E-D124-9144-8894-65663E77FE53}" dt="2021-02-17T06:49:15.726" v="0" actId="22"/>
          <ac:spMkLst>
            <pc:docMk/>
            <pc:sldMk cId="3801454445" sldId="568"/>
            <ac:spMk id="4" creationId="{B1B8E8E9-C84B-3B47-811B-3B3A07309F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6A82-A85F-A846-9875-AAC959E3128E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3448F-207E-7445-A81B-B4D37760D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4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/>
              <a:t>Previous </a:t>
            </a:r>
            <a:r>
              <a:rPr lang="en-US" sz="1200" err="1"/>
              <a:t>ClientEd</a:t>
            </a:r>
            <a:r>
              <a:rPr lang="en-US" sz="1200"/>
              <a:t> Reporting Requirements: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How many logins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/>
              <a:t>By Hospital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/>
              <a:t>By User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What keywords are being searched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Top 10 Viewed/printed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Top 10 searches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Active Accounts/Inactive Accounts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How often would you like the reporting: Real time but the ability to filter by Week/Month/Year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Website views with </a:t>
            </a:r>
            <a:r>
              <a:rPr lang="en-US" sz="1200" err="1"/>
              <a:t>iFrame</a:t>
            </a:r>
            <a:r>
              <a:rPr lang="en-US" sz="1200"/>
              <a:t>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Number of Logins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/>
              <a:t>Hospital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Downloads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Emailed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Printed 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3448F-207E-7445-A81B-B4D37760D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9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  <a:ln>
            <a:solidFill>
              <a:srgbClr val="008CC2"/>
            </a:solidFill>
          </a:ln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rgbClr val="008CC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1"/>
          </a:xfrm>
          <a:prstGeom prst="rect">
            <a:avLst/>
          </a:prstGeom>
        </p:spPr>
      </p:pic>
      <p:sp>
        <p:nvSpPr>
          <p:cNvPr id="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B6CBD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60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0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6F3B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1654743"/>
            <a:ext cx="8801100" cy="887587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0062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2476500" y="2570922"/>
            <a:ext cx="8801100" cy="304800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2235200" y="1709839"/>
            <a:ext cx="0" cy="415201"/>
          </a:xfrm>
          <a:prstGeom prst="line">
            <a:avLst/>
          </a:prstGeom>
          <a:ln w="101600" cap="rnd">
            <a:solidFill>
              <a:srgbClr val="00628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67568"/>
            <a:ext cx="2066787" cy="6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1654743"/>
            <a:ext cx="8801100" cy="887587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9141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2476500" y="2570922"/>
            <a:ext cx="8801100" cy="304800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2235200" y="1709839"/>
            <a:ext cx="0" cy="415201"/>
          </a:xfrm>
          <a:prstGeom prst="line">
            <a:avLst/>
          </a:prstGeom>
          <a:ln w="101600" cap="rnd">
            <a:solidFill>
              <a:srgbClr val="91417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67568"/>
            <a:ext cx="2066787" cy="677383"/>
          </a:xfrm>
          <a:prstGeom prst="rect">
            <a:avLst/>
          </a:prstGeom>
        </p:spPr>
      </p:pic>
      <p:sp>
        <p:nvSpPr>
          <p:cNvPr id="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1654743"/>
            <a:ext cx="8801100" cy="887587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AC29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/>
          </p:nvPr>
        </p:nvSpPr>
        <p:spPr>
          <a:xfrm>
            <a:off x="2476500" y="2570922"/>
            <a:ext cx="8801100" cy="304800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b="0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2235200" y="1709839"/>
            <a:ext cx="0" cy="415201"/>
          </a:xfrm>
          <a:prstGeom prst="line">
            <a:avLst/>
          </a:prstGeom>
          <a:ln w="101600" cap="rnd">
            <a:solidFill>
              <a:srgbClr val="AC295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67568"/>
            <a:ext cx="2066787" cy="677383"/>
          </a:xfrm>
          <a:prstGeom prst="rect">
            <a:avLst/>
          </a:prstGeom>
        </p:spPr>
      </p:pic>
      <p:sp>
        <p:nvSpPr>
          <p:cNvPr id="8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6969" y="1414612"/>
            <a:ext cx="3685762" cy="420431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00628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25669" y="1469708"/>
            <a:ext cx="0" cy="415201"/>
          </a:xfrm>
          <a:prstGeom prst="line">
            <a:avLst/>
          </a:prstGeom>
          <a:ln w="101600" cap="rnd">
            <a:solidFill>
              <a:srgbClr val="00628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4030" y="1511300"/>
            <a:ext cx="7129670" cy="4998140"/>
          </a:xfrm>
        </p:spPr>
        <p:txBody>
          <a:bodyPr/>
          <a:lstStyle>
            <a:lvl1pPr>
              <a:defRPr>
                <a:solidFill>
                  <a:srgbClr val="5A5655"/>
                </a:solidFill>
              </a:defRPr>
            </a:lvl1pPr>
            <a:lvl2pPr>
              <a:defRPr>
                <a:solidFill>
                  <a:srgbClr val="5A5655"/>
                </a:solidFill>
              </a:defRPr>
            </a:lvl2pPr>
            <a:lvl3pPr>
              <a:defRPr>
                <a:solidFill>
                  <a:srgbClr val="5A5655"/>
                </a:solidFill>
              </a:defRPr>
            </a:lvl3pPr>
            <a:lvl4pPr>
              <a:defRPr>
                <a:solidFill>
                  <a:srgbClr val="5A5655"/>
                </a:solidFill>
              </a:defRPr>
            </a:lvl4pPr>
            <a:lvl5pPr>
              <a:defRPr>
                <a:solidFill>
                  <a:srgbClr val="5A56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67568"/>
            <a:ext cx="2066787" cy="677383"/>
          </a:xfrm>
          <a:prstGeom prst="rect">
            <a:avLst/>
          </a:prstGeom>
        </p:spPr>
      </p:pic>
      <p:sp>
        <p:nvSpPr>
          <p:cNvPr id="8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6969" y="1414612"/>
            <a:ext cx="3685762" cy="420431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9141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25669" y="1469708"/>
            <a:ext cx="0" cy="415201"/>
          </a:xfrm>
          <a:prstGeom prst="line">
            <a:avLst/>
          </a:prstGeom>
          <a:ln w="101600" cap="rnd">
            <a:solidFill>
              <a:srgbClr val="6F3B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4030" y="1511300"/>
            <a:ext cx="7129670" cy="4998140"/>
          </a:xfrm>
        </p:spPr>
        <p:txBody>
          <a:bodyPr/>
          <a:lstStyle>
            <a:lvl1pPr>
              <a:defRPr>
                <a:solidFill>
                  <a:srgbClr val="5A5655"/>
                </a:solidFill>
              </a:defRPr>
            </a:lvl1pPr>
            <a:lvl2pPr>
              <a:defRPr>
                <a:solidFill>
                  <a:srgbClr val="5A5655"/>
                </a:solidFill>
              </a:defRPr>
            </a:lvl2pPr>
            <a:lvl3pPr>
              <a:defRPr>
                <a:solidFill>
                  <a:srgbClr val="5A5655"/>
                </a:solidFill>
              </a:defRPr>
            </a:lvl3pPr>
            <a:lvl4pPr>
              <a:defRPr>
                <a:solidFill>
                  <a:srgbClr val="5A5655"/>
                </a:solidFill>
              </a:defRPr>
            </a:lvl4pPr>
            <a:lvl5pPr>
              <a:defRPr>
                <a:solidFill>
                  <a:srgbClr val="5A56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67568"/>
            <a:ext cx="2066787" cy="677383"/>
          </a:xfrm>
          <a:prstGeom prst="rect">
            <a:avLst/>
          </a:prstGeom>
        </p:spPr>
      </p:pic>
      <p:sp>
        <p:nvSpPr>
          <p:cNvPr id="8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6969" y="1414612"/>
            <a:ext cx="3685762" cy="4204310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AC295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525669" y="1469708"/>
            <a:ext cx="0" cy="415201"/>
          </a:xfrm>
          <a:prstGeom prst="line">
            <a:avLst/>
          </a:prstGeom>
          <a:ln w="101600" cap="rnd">
            <a:solidFill>
              <a:srgbClr val="AC295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4030" y="1511300"/>
            <a:ext cx="7129670" cy="4998140"/>
          </a:xfrm>
        </p:spPr>
        <p:txBody>
          <a:bodyPr/>
          <a:lstStyle>
            <a:lvl1pPr>
              <a:defRPr>
                <a:solidFill>
                  <a:srgbClr val="5A5655"/>
                </a:solidFill>
              </a:defRPr>
            </a:lvl1pPr>
            <a:lvl2pPr>
              <a:defRPr>
                <a:solidFill>
                  <a:srgbClr val="5A5655"/>
                </a:solidFill>
              </a:defRPr>
            </a:lvl2pPr>
            <a:lvl3pPr>
              <a:defRPr>
                <a:solidFill>
                  <a:srgbClr val="5A5655"/>
                </a:solidFill>
              </a:defRPr>
            </a:lvl3pPr>
            <a:lvl4pPr>
              <a:defRPr>
                <a:solidFill>
                  <a:srgbClr val="5A5655"/>
                </a:solidFill>
              </a:defRPr>
            </a:lvl4pPr>
            <a:lvl5pPr>
              <a:defRPr>
                <a:solidFill>
                  <a:srgbClr val="5A56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67568"/>
            <a:ext cx="2066787" cy="677383"/>
          </a:xfrm>
          <a:prstGeom prst="rect">
            <a:avLst/>
          </a:prstGeom>
        </p:spPr>
      </p:pic>
      <p:sp>
        <p:nvSpPr>
          <p:cNvPr id="8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01">
    <p:bg>
      <p:bgPr>
        <a:solidFill>
          <a:srgbClr val="006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6678" y="1444488"/>
            <a:ext cx="10084903" cy="3750366"/>
          </a:xfrm>
        </p:spPr>
        <p:txBody>
          <a:bodyPr anchor="ctr">
            <a:normAutofit/>
          </a:bodyPr>
          <a:lstStyle>
            <a:lvl1pPr algn="ctr">
              <a:defRPr sz="60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quote page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367625"/>
            <a:ext cx="2054087" cy="673220"/>
          </a:xfrm>
          <a:prstGeom prst="rect">
            <a:avLst/>
          </a:prstGeom>
        </p:spPr>
      </p:pic>
      <p:sp>
        <p:nvSpPr>
          <p:cNvPr id="5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02">
    <p:bg>
      <p:bgPr>
        <a:solidFill>
          <a:srgbClr val="AC2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6678" y="1444488"/>
            <a:ext cx="10084903" cy="3750366"/>
          </a:xfrm>
        </p:spPr>
        <p:txBody>
          <a:bodyPr anchor="ctr">
            <a:normAutofit/>
          </a:bodyPr>
          <a:lstStyle>
            <a:lvl1pPr algn="ctr">
              <a:defRPr sz="60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quote page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367625"/>
            <a:ext cx="2054087" cy="673220"/>
          </a:xfrm>
          <a:prstGeom prst="rect">
            <a:avLst/>
          </a:prstGeom>
        </p:spPr>
      </p:pic>
      <p:sp>
        <p:nvSpPr>
          <p:cNvPr id="5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03">
    <p:bg>
      <p:bgPr>
        <a:solidFill>
          <a:srgbClr val="9141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6678" y="1444488"/>
            <a:ext cx="10084903" cy="3750366"/>
          </a:xfrm>
        </p:spPr>
        <p:txBody>
          <a:bodyPr anchor="ctr">
            <a:normAutofit/>
          </a:bodyPr>
          <a:lstStyle>
            <a:lvl1pPr algn="ctr">
              <a:defRPr sz="6000" b="0" i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quote page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367625"/>
            <a:ext cx="2054087" cy="673220"/>
          </a:xfrm>
          <a:prstGeom prst="rect">
            <a:avLst/>
          </a:prstGeom>
        </p:spPr>
      </p:pic>
      <p:sp>
        <p:nvSpPr>
          <p:cNvPr id="5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rgbClr val="008CC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B6CBD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67568"/>
            <a:ext cx="2066787" cy="677383"/>
          </a:xfrm>
          <a:prstGeom prst="rect">
            <a:avLst/>
          </a:prstGeom>
        </p:spPr>
      </p:pic>
      <p:sp>
        <p:nvSpPr>
          <p:cNvPr id="5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86678" y="1444488"/>
            <a:ext cx="10084903" cy="3750366"/>
          </a:xfrm>
        </p:spPr>
        <p:txBody>
          <a:bodyPr anchor="ctr">
            <a:normAutofit/>
          </a:bodyPr>
          <a:lstStyle>
            <a:lvl1pPr algn="ctr">
              <a:defRPr sz="6000" b="0" i="1" baseline="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quote page text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0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32244" cy="6858000"/>
          </a:xfrm>
          <a:prstGeom prst="rect">
            <a:avLst/>
          </a:prstGeom>
          <a:solidFill>
            <a:srgbClr val="006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4983368" y="889219"/>
            <a:ext cx="6586331" cy="723681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B2B1B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83367" y="1612900"/>
            <a:ext cx="6586331" cy="48965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5A565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367568"/>
            <a:ext cx="2054087" cy="673220"/>
          </a:xfrm>
          <a:prstGeom prst="rect">
            <a:avLst/>
          </a:prstGeom>
        </p:spPr>
      </p:pic>
      <p:sp>
        <p:nvSpPr>
          <p:cNvPr id="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0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32244" cy="6858000"/>
          </a:xfrm>
          <a:prstGeom prst="rect">
            <a:avLst/>
          </a:prstGeom>
          <a:solidFill>
            <a:srgbClr val="AC2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4983368" y="889219"/>
            <a:ext cx="6586331" cy="723681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B2B1B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83367" y="1612900"/>
            <a:ext cx="6586331" cy="48965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5A565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367568"/>
            <a:ext cx="2054087" cy="673220"/>
          </a:xfrm>
          <a:prstGeom prst="rect">
            <a:avLst/>
          </a:prstGeom>
        </p:spPr>
      </p:pic>
      <p:sp>
        <p:nvSpPr>
          <p:cNvPr id="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532244" cy="6858000"/>
          </a:xfrm>
          <a:prstGeom prst="rect">
            <a:avLst/>
          </a:prstGeom>
          <a:solidFill>
            <a:srgbClr val="9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4983368" y="889219"/>
            <a:ext cx="6586331" cy="723681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B2B1B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83367" y="1612900"/>
            <a:ext cx="6586331" cy="48965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5A565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367568"/>
            <a:ext cx="2054087" cy="673220"/>
          </a:xfrm>
          <a:prstGeom prst="rect">
            <a:avLst/>
          </a:prstGeom>
        </p:spPr>
      </p:pic>
      <p:sp>
        <p:nvSpPr>
          <p:cNvPr id="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Slide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>
          <a:xfrm>
            <a:off x="4983368" y="889219"/>
            <a:ext cx="6586331" cy="723681"/>
          </a:xfrm>
        </p:spPr>
        <p:txBody>
          <a:bodyPr anchor="t">
            <a:normAutofit/>
          </a:bodyPr>
          <a:lstStyle>
            <a:lvl1pPr algn="l">
              <a:defRPr sz="3600" b="1" baseline="0">
                <a:solidFill>
                  <a:srgbClr val="B2B1B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83367" y="1612900"/>
            <a:ext cx="6586331" cy="48965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5A5655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4" y="367568"/>
            <a:ext cx="2054087" cy="673220"/>
          </a:xfrm>
          <a:prstGeom prst="rect">
            <a:avLst/>
          </a:prstGeom>
        </p:spPr>
      </p:pic>
      <p:sp>
        <p:nvSpPr>
          <p:cNvPr id="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9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E252-85D7-4A9C-BA90-C30A0515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0D219-58D8-425D-864B-A2A046CCD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F83D-42A8-4173-AC63-9237283B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136A-B289-46A1-980B-9039BBA2FFF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270C-2DCF-4FD9-9BB4-88810B63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9F2-9DB1-4019-90D6-54BE39DF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0F85-9DD4-4221-BA7A-27B72328E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0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6068878" cy="2227562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rgbClr val="008CC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Slide Text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B6CBD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0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6AC34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bg>
      <p:bgPr>
        <a:solidFill>
          <a:srgbClr val="006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14820" y="219313"/>
            <a:ext cx="5214620" cy="802161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product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0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008CC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0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F899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0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00628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03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V="1">
            <a:off x="2235200" y="2372839"/>
            <a:ext cx="0" cy="2016622"/>
          </a:xfrm>
          <a:prstGeom prst="line">
            <a:avLst/>
          </a:prstGeom>
          <a:ln w="101600" cap="rnd">
            <a:solidFill>
              <a:srgbClr val="AC295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476500" y="2271239"/>
            <a:ext cx="8204200" cy="1460500"/>
          </a:xfrm>
        </p:spPr>
        <p:txBody>
          <a:bodyPr anchor="ctr">
            <a:normAutofit/>
          </a:bodyPr>
          <a:lstStyle>
            <a:lvl1pPr algn="l">
              <a:defRPr sz="5400" b="1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Slide Text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476500" y="3731739"/>
            <a:ext cx="8204200" cy="802161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4" y="325729"/>
            <a:ext cx="2369972" cy="7767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92695"/>
            <a:ext cx="10515600" cy="113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32383"/>
            <a:ext cx="10515600" cy="3811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6"/>
          <p:cNvSpPr>
            <a:spLocks noGrp="1"/>
          </p:cNvSpPr>
          <p:nvPr>
            <p:ph type="sldNum" sz="quarter" idx="4"/>
          </p:nvPr>
        </p:nvSpPr>
        <p:spPr>
          <a:xfrm>
            <a:off x="9331570" y="640222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6CDABE-310D-304E-9F79-5BB7E48DB4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74" r:id="rId4"/>
    <p:sldLayoutId id="2147483682" r:id="rId5"/>
    <p:sldLayoutId id="2147483677" r:id="rId6"/>
    <p:sldLayoutId id="2147483678" r:id="rId7"/>
    <p:sldLayoutId id="2147483676" r:id="rId8"/>
    <p:sldLayoutId id="2147483679" r:id="rId9"/>
    <p:sldLayoutId id="2147483675" r:id="rId10"/>
    <p:sldLayoutId id="2147483654" r:id="rId11"/>
    <p:sldLayoutId id="2147483661" r:id="rId12"/>
    <p:sldLayoutId id="2147483658" r:id="rId13"/>
    <p:sldLayoutId id="2147483657" r:id="rId14"/>
    <p:sldLayoutId id="2147483662" r:id="rId15"/>
    <p:sldLayoutId id="2147483663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3" r:id="rId22"/>
    <p:sldLayoutId id="2147483671" r:id="rId23"/>
    <p:sldLayoutId id="2147483683" r:id="rId24"/>
    <p:sldLayoutId id="214748368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2B1B2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5A5655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A5655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A5655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A5655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5A5655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Project Request for Discovery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Arial"/>
                <a:cs typeface="Arial"/>
              </a:rPr>
              <a:t>Prepared by: Shannon Perry</a:t>
            </a:r>
            <a:endParaRPr lang="en-US"/>
          </a:p>
          <a:p>
            <a:r>
              <a:rPr lang="en-US"/>
              <a:t>Submit to: Samantha Davies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DABE-310D-304E-9F79-5BB7E48DB4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77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499" y="2271239"/>
            <a:ext cx="8060353" cy="1600965"/>
          </a:xfrm>
        </p:spPr>
        <p:txBody>
          <a:bodyPr>
            <a:normAutofit/>
          </a:bodyPr>
          <a:lstStyle/>
          <a:p>
            <a:r>
              <a:rPr lang="en-US" sz="4800"/>
              <a:t>Enterprise Consolidator Dashboard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8DD2A-4F08-459F-BB85-8D1622A9A81D}"/>
              </a:ext>
            </a:extLst>
          </p:cNvPr>
          <p:cNvSpPr txBox="1">
            <a:spLocks/>
          </p:cNvSpPr>
          <p:nvPr/>
        </p:nvSpPr>
        <p:spPr>
          <a:xfrm>
            <a:off x="2332652" y="3961369"/>
            <a:ext cx="8204200" cy="8021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Date: February 12, 2021</a:t>
            </a:r>
          </a:p>
        </p:txBody>
      </p:sp>
    </p:spTree>
    <p:extLst>
      <p:ext uri="{BB962C8B-B14F-4D97-AF65-F5344CB8AC3E}">
        <p14:creationId xmlns:p14="http://schemas.microsoft.com/office/powerpoint/2010/main" val="222318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60769"/>
              </p:ext>
            </p:extLst>
          </p:nvPr>
        </p:nvGraphicFramePr>
        <p:xfrm>
          <a:off x="304800" y="272143"/>
          <a:ext cx="11820165" cy="63887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5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880">
                  <a:extLst>
                    <a:ext uri="{9D8B030D-6E8A-4147-A177-3AD203B41FA5}">
                      <a16:colId xmlns:a16="http://schemas.microsoft.com/office/drawing/2014/main" val="3527155731"/>
                    </a:ext>
                  </a:extLst>
                </a:gridCol>
                <a:gridCol w="8906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44">
                  <a:extLst>
                    <a:ext uri="{9D8B030D-6E8A-4147-A177-3AD203B41FA5}">
                      <a16:colId xmlns:a16="http://schemas.microsoft.com/office/drawing/2014/main" val="842596307"/>
                    </a:ext>
                  </a:extLst>
                </a:gridCol>
                <a:gridCol w="307685">
                  <a:extLst>
                    <a:ext uri="{9D8B030D-6E8A-4147-A177-3AD203B41FA5}">
                      <a16:colId xmlns:a16="http://schemas.microsoft.com/office/drawing/2014/main" val="469379010"/>
                    </a:ext>
                  </a:extLst>
                </a:gridCol>
                <a:gridCol w="193058">
                  <a:extLst>
                    <a:ext uri="{9D8B030D-6E8A-4147-A177-3AD203B41FA5}">
                      <a16:colId xmlns:a16="http://schemas.microsoft.com/office/drawing/2014/main" val="2510082584"/>
                    </a:ext>
                  </a:extLst>
                </a:gridCol>
                <a:gridCol w="286870">
                  <a:extLst>
                    <a:ext uri="{9D8B030D-6E8A-4147-A177-3AD203B41FA5}">
                      <a16:colId xmlns:a16="http://schemas.microsoft.com/office/drawing/2014/main" val="196847388"/>
                    </a:ext>
                  </a:extLst>
                </a:gridCol>
                <a:gridCol w="13171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30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2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Project #:  TBD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Project Owner: 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Start Date: TBD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Target Release: TBD</a:t>
                      </a:r>
                      <a:endParaRPr kumimoji="0" lang="en-US" sz="1200" b="0" i="0" u="none" strike="sng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2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Description:</a:t>
                      </a:r>
                    </a:p>
                  </a:txBody>
                  <a:tcPr marL="45720" marR="45720" horzOverflow="overflow"/>
                </a:tc>
                <a:tc gridSpan="11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solution will allow us to play/grow our PS revenue in the consolidator market by providing our consolidator groups with a dashboard that shows data around usage and product performance for </a:t>
                      </a:r>
                      <a:r>
                        <a:rPr lang="en-CA" sz="12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WebDVM</a:t>
                      </a:r>
                      <a:r>
                        <a:rPr lang="en-CA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2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ClientEd</a:t>
                      </a:r>
                      <a:r>
                        <a:rPr lang="en-CA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Sofie. It would be a new application that would pull from each of the solutions in one dashboard. Universal reporting for the consolidator, understand website traffic, conversion rates (form conversions), </a:t>
                      </a:r>
                      <a:r>
                        <a:rPr lang="en-CA" sz="1200" b="0" i="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ClientEd</a:t>
                      </a:r>
                      <a:r>
                        <a:rPr lang="en-CA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article usage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Benefits &amp; Justification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gridSpan="11">
                  <a:txBody>
                    <a:bodyPr/>
                    <a:lstStyle/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We want to go after the consolidator market for our PS solutions </a:t>
                      </a:r>
                    </a:p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We lost a bid for an opportunity with NVA for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WebDVM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because we didn’t offer network wide reporting. </a:t>
                      </a:r>
                    </a:p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Blue River has asked for network-wide reporting and data on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WebDVM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performance and VIP/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PetIQ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is asking for usage and data for their entire network on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ClientEd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itchFamily="34" charset="0"/>
                          <a:ea typeface="MS PGothic"/>
                          <a:cs typeface="MS PGothic"/>
                        </a:rPr>
                        <a:t>Capex $ (M) TBD during Discovery – Do not fill in</a:t>
                      </a:r>
                    </a:p>
                  </a:txBody>
                  <a:tcPr marL="45720" marR="4572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2021 Estimate: $ TBD during discovery</a:t>
                      </a:r>
                      <a:endParaRPr kumimoji="0" lang="en-US" sz="1200" b="1" i="0" u="none" strike="sng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1" i="0" u="none" strike="sng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HW $:                 SW $: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Int </a:t>
                      </a:r>
                      <a:r>
                        <a:rPr kumimoji="0" lang="en-US" sz="1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Labour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 $: 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Incremental Opex Impact</a:t>
                      </a:r>
                      <a:endParaRPr kumimoji="0" lang="en-US" sz="12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2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Category –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Check off all that apply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Regulatory/Mandatory</a:t>
                      </a:r>
                    </a:p>
                  </a:txBody>
                  <a:tcPr marL="45720" marR="4572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 X</a:t>
                      </a:r>
                      <a:endParaRPr lang="en-CA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Efficiency</a:t>
                      </a:r>
                      <a:endParaRPr lang="en-CA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/>
                        <a:t>X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Reputation / Branding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779595"/>
                  </a:ext>
                </a:extLst>
              </a:tr>
              <a:tr h="40053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45720" marR="4572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Keep the Lights on</a:t>
                      </a:r>
                    </a:p>
                  </a:txBody>
                  <a:tcPr marL="45720" marR="4572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 X</a:t>
                      </a:r>
                      <a:endParaRPr lang="en-CA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Revenue /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Marketshare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/>
                        <a:t>X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 Enhancement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44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High Level System Impacts</a:t>
                      </a:r>
                    </a:p>
                  </a:txBody>
                  <a:tcPr marL="45720" marR="45720" horzOverflow="overflow"/>
                </a:tc>
                <a:tc gridSpan="11"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CA" sz="1200" baseline="0">
                          <a:solidFill>
                            <a:schemeClr val="tx1"/>
                          </a:solidFill>
                        </a:rPr>
                        <a:t>e.g. Sofie, NetSuite, Salesforce, </a:t>
                      </a:r>
                      <a:r>
                        <a:rPr lang="en-CA" sz="1200" baseline="0" err="1">
                          <a:solidFill>
                            <a:schemeClr val="tx1"/>
                          </a:solidFill>
                        </a:rPr>
                        <a:t>ClientEd</a:t>
                      </a:r>
                      <a:r>
                        <a:rPr lang="en-CA" sz="1200" baseline="0">
                          <a:solidFill>
                            <a:schemeClr val="tx1"/>
                          </a:solidFill>
                        </a:rPr>
                        <a:t>, Stratus, </a:t>
                      </a:r>
                      <a:r>
                        <a:rPr lang="en-CA" sz="1200" baseline="0" err="1">
                          <a:solidFill>
                            <a:schemeClr val="tx1"/>
                          </a:solidFill>
                        </a:rPr>
                        <a:t>WebDVM</a:t>
                      </a:r>
                      <a:r>
                        <a:rPr lang="en-CA" sz="1200" baseline="0">
                          <a:solidFill>
                            <a:schemeClr val="tx1"/>
                          </a:solidFill>
                        </a:rPr>
                        <a:t>, Reporting 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2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Dependencies, Risks and Issues</a:t>
                      </a:r>
                    </a:p>
                  </a:txBody>
                  <a:tcPr marL="45720" marR="45720" horzOverflow="overflow"/>
                </a:tc>
                <a:tc gridSpan="11">
                  <a:txBody>
                    <a:bodyPr/>
                    <a:lstStyle/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Dependent on development timelines and workload</a:t>
                      </a:r>
                    </a:p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Ability to pull data/metrics from existing solutions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17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Business Impacts –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check areas that are affected from the implementation of the project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Marketing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(Industry Solutions or Practice Sales?)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2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Industry Solutions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Infrastructure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Veterinary Affairs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03780"/>
                  </a:ext>
                </a:extLst>
              </a:tr>
              <a:tr h="2662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Client Success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Software Development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 marL="45720" marR="45720"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Web Design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446895"/>
                  </a:ext>
                </a:extLst>
              </a:tr>
              <a:tr h="48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Impact of Delay in Schedule + Impact of doing/ not doing the project</a:t>
                      </a:r>
                    </a:p>
                  </a:txBody>
                  <a:tcPr marL="45720" marR="45720" horzOverflow="overflow"/>
                </a:tc>
                <a:tc gridSpan="11">
                  <a:txBody>
                    <a:bodyPr/>
                    <a:lstStyle/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Impact on consolidator target of $575k</a:t>
                      </a:r>
                    </a:p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Impact on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LifeLearn’s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ability to play/grow in the consolidator market</a:t>
                      </a:r>
                    </a:p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Impact of losing opportunity to grow VIP/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PetIQ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to 1000+</a:t>
                      </a: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5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04939"/>
              </p:ext>
            </p:extLst>
          </p:nvPr>
        </p:nvGraphicFramePr>
        <p:xfrm>
          <a:off x="284748" y="315685"/>
          <a:ext cx="11907252" cy="64530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81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2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What does Success look like?  How will success be measured?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A Dashboard to roll out by Q3 2021 to our existing consolidator groups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Bring on additional consolidators on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WebDVM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aseline="0" err="1">
                          <a:solidFill>
                            <a:schemeClr val="tx1"/>
                          </a:solidFill>
                        </a:rPr>
                        <a:t>ClientEd</a:t>
                      </a: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 and Sofie as a result of this dashboard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aseline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Target Audience of delivered Project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MS PGothic"/>
                        <a:cs typeface="MS PGothic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117475" marR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>
                          <a:solidFill>
                            <a:schemeClr val="tx1"/>
                          </a:solidFill>
                        </a:rPr>
                        <a:t>Business leads within the consolidator groups, Internal LifeLearn employees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Are there external contacts?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baseline="0">
                          <a:solidFill>
                            <a:schemeClr val="tx1"/>
                          </a:solidFill>
                        </a:rPr>
                        <a:t>We may want include feedback from Blue River and VIP/</a:t>
                      </a:r>
                      <a:r>
                        <a:rPr lang="en-CA" sz="1200" baseline="0" err="1">
                          <a:solidFill>
                            <a:schemeClr val="tx1"/>
                          </a:solidFill>
                        </a:rPr>
                        <a:t>PetIQ</a:t>
                      </a:r>
                      <a:r>
                        <a:rPr lang="en-CA" sz="1200" baseline="0">
                          <a:solidFill>
                            <a:schemeClr val="tx1"/>
                          </a:solidFill>
                        </a:rPr>
                        <a:t> either through a </a:t>
                      </a:r>
                      <a:r>
                        <a:rPr lang="en-CA" sz="1200" baseline="0" err="1">
                          <a:solidFill>
                            <a:schemeClr val="tx1"/>
                          </a:solidFill>
                        </a:rPr>
                        <a:t>mockup</a:t>
                      </a:r>
                      <a:r>
                        <a:rPr lang="en-CA" sz="1200" baseline="0">
                          <a:solidFill>
                            <a:schemeClr val="tx1"/>
                          </a:solidFill>
                        </a:rPr>
                        <a:t>, beta testing etc. 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3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Known Assumptions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117475" marR="0" lvl="0" indent="-1174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 of resources to meet timelines 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3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</a:b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What is explicitly Out of Scope?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ALLYDVM, </a:t>
                      </a:r>
                      <a:r>
                        <a:rPr lang="en-CA" sz="12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Petriage</a:t>
                      </a:r>
                      <a:r>
                        <a:rPr lang="en-CA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CA" sz="12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PetNurse</a:t>
                      </a:r>
                      <a:endParaRPr lang="en-CA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/>
                          <a:cs typeface="MS PGothic"/>
                        </a:rPr>
                        <a:t>What is the expected customer base, ramp up timeline or efficiencies as a result of the project?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Today it’s estimated that consolidators account for 10-15% of all practices in North America and expected to grow to 20-25% in the next 5 years.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12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have asked for this type of data to see how these solutions are working for their hospital and that it is worth the investment that they are making. 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34471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22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23918-28CC-4221-B04D-CE84B39EEE35}"/>
              </a:ext>
            </a:extLst>
          </p:cNvPr>
          <p:cNvSpPr/>
          <p:nvPr/>
        </p:nvSpPr>
        <p:spPr>
          <a:xfrm>
            <a:off x="740478" y="320567"/>
            <a:ext cx="679103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>
                <a:solidFill>
                  <a:srgbClr val="914173"/>
                </a:solidFill>
                <a:latin typeface="Arial" charset="0"/>
                <a:cs typeface="Arial" charset="0"/>
              </a:rPr>
              <a:t>Detailed Project Scope</a:t>
            </a:r>
            <a:endParaRPr lang="en-CA" sz="3600" b="1">
              <a:solidFill>
                <a:srgbClr val="914173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744DE9-E6BA-4371-BD77-6BFC7FB58F14}"/>
              </a:ext>
            </a:extLst>
          </p:cNvPr>
          <p:cNvSpPr txBox="1">
            <a:spLocks/>
          </p:cNvSpPr>
          <p:nvPr/>
        </p:nvSpPr>
        <p:spPr>
          <a:xfrm>
            <a:off x="740478" y="1295400"/>
            <a:ext cx="10515600" cy="4018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create a cloud-based dashboard to show data on usage and product performance for </a:t>
            </a:r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WebDVM</a:t>
            </a:r>
            <a:r>
              <a:rPr lang="en-CA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CA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ClientEd</a:t>
            </a:r>
            <a:r>
              <a:rPr lang="en-CA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Sofie. This new application will pull from each of the solutions in one dashboard, providing universal reporting on our solutions to our existing and future consolidator partners.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71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DABE-310D-304E-9F79-5BB7E48DB4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81276" y="326802"/>
            <a:ext cx="8801100" cy="663914"/>
          </a:xfrm>
        </p:spPr>
        <p:txBody>
          <a:bodyPr/>
          <a:lstStyle/>
          <a:p>
            <a:r>
              <a:rPr lang="en-US"/>
              <a:t>High Level Requirements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95526" y="1153887"/>
            <a:ext cx="9372600" cy="4951350"/>
          </a:xfrm>
        </p:spPr>
        <p:txBody>
          <a:bodyPr>
            <a:noAutofit/>
          </a:bodyPr>
          <a:lstStyle/>
          <a:p>
            <a:r>
              <a:rPr lang="en-US" sz="2400" b="1"/>
              <a:t>Dashboard Requirements: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Show data in numbers, totals, graphs and charts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Ability to export data in pdf and/or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Ability to see data for any or all 3 solutions (</a:t>
            </a:r>
            <a:r>
              <a:rPr lang="en-US" sz="1100" err="1"/>
              <a:t>WebDVM</a:t>
            </a:r>
            <a:r>
              <a:rPr lang="en-US" sz="1100"/>
              <a:t>, </a:t>
            </a:r>
            <a:r>
              <a:rPr lang="en-US" sz="1100" err="1"/>
              <a:t>ClientEd</a:t>
            </a:r>
            <a:r>
              <a:rPr lang="en-US" sz="1100"/>
              <a:t> &amp; Sofie)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Ability to create multiple users under one account, not limited to a certain number of people.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Certain LifeLearn employees be able to log and view information as 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Email and password. Double authentication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Ability to log in to see real time reporting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Ability to be filter data by Day/Week/Month/Quarter/Year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Log in a dashboard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Cloud based portal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/>
              <a:t>Mobile responsive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556DA-BE3B-BA41-97EB-FDB00F5326D2}"/>
              </a:ext>
            </a:extLst>
          </p:cNvPr>
          <p:cNvSpPr txBox="1"/>
          <p:nvPr/>
        </p:nvSpPr>
        <p:spPr>
          <a:xfrm>
            <a:off x="2144486" y="1948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DABE-310D-304E-9F79-5BB7E48DB4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81276" y="326802"/>
            <a:ext cx="8801100" cy="663914"/>
          </a:xfrm>
        </p:spPr>
        <p:txBody>
          <a:bodyPr/>
          <a:lstStyle/>
          <a:p>
            <a:r>
              <a:rPr lang="en-US"/>
              <a:t>High Level Requirements Cont’d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95526" y="1153887"/>
            <a:ext cx="9372600" cy="4951350"/>
          </a:xfrm>
        </p:spPr>
        <p:txBody>
          <a:bodyPr>
            <a:noAutofit/>
          </a:bodyPr>
          <a:lstStyle/>
          <a:p>
            <a:endParaRPr lang="en-US" sz="23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228245-95BF-164C-BE7F-8932933A2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89310"/>
              </p:ext>
            </p:extLst>
          </p:nvPr>
        </p:nvGraphicFramePr>
        <p:xfrm>
          <a:off x="2366433" y="1219200"/>
          <a:ext cx="9215967" cy="429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2729">
                  <a:extLst>
                    <a:ext uri="{9D8B030D-6E8A-4147-A177-3AD203B41FA5}">
                      <a16:colId xmlns:a16="http://schemas.microsoft.com/office/drawing/2014/main" val="1442842641"/>
                    </a:ext>
                  </a:extLst>
                </a:gridCol>
                <a:gridCol w="3081619">
                  <a:extLst>
                    <a:ext uri="{9D8B030D-6E8A-4147-A177-3AD203B41FA5}">
                      <a16:colId xmlns:a16="http://schemas.microsoft.com/office/drawing/2014/main" val="888739775"/>
                    </a:ext>
                  </a:extLst>
                </a:gridCol>
                <a:gridCol w="3081619">
                  <a:extLst>
                    <a:ext uri="{9D8B030D-6E8A-4147-A177-3AD203B41FA5}">
                      <a16:colId xmlns:a16="http://schemas.microsoft.com/office/drawing/2014/main" val="361386695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err="1"/>
                        <a:t>ClientEd</a:t>
                      </a:r>
                      <a:r>
                        <a:rPr lang="en-US" sz="1200" b="1"/>
                        <a:t> Requirements:</a:t>
                      </a:r>
                    </a:p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Sofie Requirements:</a:t>
                      </a:r>
                    </a:p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err="1"/>
                        <a:t>WebDVM</a:t>
                      </a:r>
                      <a:r>
                        <a:rPr lang="en-US" sz="1200" b="1"/>
                        <a:t> Requirements:</a:t>
                      </a:r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067337"/>
                  </a:ext>
                </a:extLst>
              </a:tr>
              <a:tr h="37560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Utilization Report </a:t>
                      </a:r>
                      <a:r>
                        <a:rPr lang="en-US" sz="1200" err="1"/>
                        <a:t>ClientEd</a:t>
                      </a:r>
                      <a:r>
                        <a:rPr lang="en-US" sz="1200"/>
                        <a:t> Portal (Active/inactive users, Sessions, article searches, article views) (Vet staff by practice)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Utilization Report </a:t>
                      </a:r>
                      <a:r>
                        <a:rPr lang="en-US" sz="1200" err="1"/>
                        <a:t>WebDVM</a:t>
                      </a:r>
                      <a:r>
                        <a:rPr lang="en-US" sz="1200"/>
                        <a:t> </a:t>
                      </a:r>
                      <a:r>
                        <a:rPr lang="en-US" sz="1200" err="1"/>
                        <a:t>iFrame</a:t>
                      </a:r>
                      <a:r>
                        <a:rPr lang="en-US" sz="1200"/>
                        <a:t> (article searches and article views) (pet owner by practice website)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Top search queries (vet staff and pet owner)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Top articles viewed (vet staff and pet owner)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Top articles actioned by vet staff (Favorite, print, email)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Usage by device (vet staff and pet owner)</a:t>
                      </a:r>
                    </a:p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Active Users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Avg. Session Duration per User (Min)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Sessions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Avg. Sessions per User Searches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Avg. Searches per User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Article Views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Avg. Article Views per User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Show More Clicks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Percent of Searches with Show More Clicks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Compare Clicks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Percent of Searches with Compare Clicks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Website Traffic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SEO Results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Top viewed pages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200"/>
                        <a:t>Conversion Rates - Click to Dial, Conversion Form Submissions</a:t>
                      </a:r>
                    </a:p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46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848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DABE-310D-304E-9F79-5BB7E48DB4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E6C2EE1-B02B-469A-8F04-69B826EA2F24}"/>
              </a:ext>
            </a:extLst>
          </p:cNvPr>
          <p:cNvSpPr txBox="1">
            <a:spLocks/>
          </p:cNvSpPr>
          <p:nvPr/>
        </p:nvSpPr>
        <p:spPr>
          <a:xfrm>
            <a:off x="2581276" y="326802"/>
            <a:ext cx="8801100" cy="6639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91417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Expected Revenue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AC3C961E-7AC0-4801-9FD1-67AF495487A0}"/>
              </a:ext>
            </a:extLst>
          </p:cNvPr>
          <p:cNvSpPr txBox="1">
            <a:spLocks/>
          </p:cNvSpPr>
          <p:nvPr/>
        </p:nvSpPr>
        <p:spPr>
          <a:xfrm>
            <a:off x="2295526" y="1153887"/>
            <a:ext cx="9372600" cy="49513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100" b="0" kern="1200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rgbClr val="5A5655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58B215-FDD0-3649-8102-41793C933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650" y="1312333"/>
            <a:ext cx="7372350" cy="304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DABE-310D-304E-9F79-5BB7E48DB4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6281"/>
                </a:solidFill>
              </a:rPr>
              <a:t>Next Steps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Submit this presentation to sdavies@lifelearn.com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Governance committee will book a discovery review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Project will move to Concept Approval gate at SLT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If concept approved – Project Sponsor and Finance to work on Business Case if determined it is required, if not required Project team will begin requirements and solution to get to +/-10%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Project will go back to SLT for Project Approval</a:t>
            </a:r>
          </a:p>
        </p:txBody>
      </p:sp>
    </p:spTree>
    <p:extLst>
      <p:ext uri="{BB962C8B-B14F-4D97-AF65-F5344CB8AC3E}">
        <p14:creationId xmlns:p14="http://schemas.microsoft.com/office/powerpoint/2010/main" val="102729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feLearn PowerPoint" id="{CBFD501E-0197-8C45-ACD3-430D3E6419A2}" vid="{CB948DB9-8758-3748-92C7-124AAFB64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4c01caf-9fc1-4cbf-b2ad-ddc611483c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858D3FB37CF478BAE682397F61624" ma:contentTypeVersion="3" ma:contentTypeDescription="Create a new document." ma:contentTypeScope="" ma:versionID="797b780bacfb62c296e68e265b47cac4">
  <xsd:schema xmlns:xsd="http://www.w3.org/2001/XMLSchema" xmlns:xs="http://www.w3.org/2001/XMLSchema" xmlns:p="http://schemas.microsoft.com/office/2006/metadata/properties" xmlns:ns2="e4c01caf-9fc1-4cbf-b2ad-ddc611483cf0" targetNamespace="http://schemas.microsoft.com/office/2006/metadata/properties" ma:root="true" ma:fieldsID="143b8080d1faa89dd824117ca768fcd7" ns2:_="">
    <xsd:import namespace="e4c01caf-9fc1-4cbf-b2ad-ddc611483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1caf-9fc1-4cbf-b2ad-ddc611483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394909-15DB-4880-953A-AA6C5D108B95}">
  <ds:schemaRefs>
    <ds:schemaRef ds:uri="0f7be7d9-ccb6-41fb-a52d-5e241efa22ad"/>
    <ds:schemaRef ds:uri="35d3c314-091c-4d8a-8bf7-90d86caa19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96309D-113F-4770-A44F-B2AB06B25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6114B-15CA-404C-BF89-755317C2E69B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Application>Microsoft Office PowerPoint</Application>
  <PresentationFormat>Widescreen</PresentationFormat>
  <Slides>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Project Request for Discovery</vt:lpstr>
      <vt:lpstr>Enterprise Consolidator Dashboard</vt:lpstr>
      <vt:lpstr>PowerPoint Presentation</vt:lpstr>
      <vt:lpstr>PowerPoint Presentation</vt:lpstr>
      <vt:lpstr>PowerPoint Presentation</vt:lpstr>
      <vt:lpstr>High Level Requirements</vt:lpstr>
      <vt:lpstr>High Level Requirements Cont’d</vt:lpstr>
      <vt:lpstr>PowerPoint Presentation</vt:lpstr>
      <vt:lpstr>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Boergers</dc:creator>
  <cp:revision>1</cp:revision>
  <dcterms:created xsi:type="dcterms:W3CDTF">2017-08-08T15:15:01Z</dcterms:created>
  <dcterms:modified xsi:type="dcterms:W3CDTF">2021-02-26T15:57:06Z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0x01010059A858D3FB37CF478BAE682397F61624</vt:lpwstr>
  </property>
  <property fmtid="{D5CDD505-2E9C-101B-9397-08002B2CF9AE}" pid="3" name="Order">
    <vt:r8>36900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